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38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77" r:id="rId13"/>
    <p:sldId id="282" r:id="rId14"/>
    <p:sldId id="281" r:id="rId15"/>
    <p:sldId id="280" r:id="rId16"/>
    <p:sldId id="278" r:id="rId17"/>
    <p:sldId id="279" r:id="rId18"/>
    <p:sldId id="275" r:id="rId19"/>
    <p:sldId id="266" r:id="rId20"/>
    <p:sldId id="267" r:id="rId21"/>
    <p:sldId id="268" r:id="rId22"/>
    <p:sldId id="271" r:id="rId23"/>
    <p:sldId id="276" r:id="rId24"/>
    <p:sldId id="288" r:id="rId25"/>
    <p:sldId id="289" r:id="rId26"/>
    <p:sldId id="292" r:id="rId27"/>
    <p:sldId id="293" r:id="rId28"/>
    <p:sldId id="301" r:id="rId29"/>
    <p:sldId id="295" r:id="rId30"/>
    <p:sldId id="299" r:id="rId31"/>
    <p:sldId id="294" r:id="rId32"/>
    <p:sldId id="296" r:id="rId33"/>
    <p:sldId id="298" r:id="rId34"/>
    <p:sldId id="300" r:id="rId35"/>
    <p:sldId id="302" r:id="rId36"/>
    <p:sldId id="30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6186"/>
    <p:restoredTop sz="86429"/>
  </p:normalViewPr>
  <p:slideViewPr>
    <p:cSldViewPr snapToGrid="0" snapToObjects="1">
      <p:cViewPr varScale="1">
        <p:scale>
          <a:sx n="27" d="100"/>
          <a:sy n="27" d="100"/>
        </p:scale>
        <p:origin x="192" y="1752"/>
      </p:cViewPr>
      <p:guideLst/>
    </p:cSldViewPr>
  </p:slideViewPr>
  <p:outlineViewPr>
    <p:cViewPr>
      <p:scale>
        <a:sx n="33" d="100"/>
        <a:sy n="33" d="100"/>
      </p:scale>
      <p:origin x="0" y="-187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2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8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2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9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8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25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11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91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2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90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0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7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61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8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4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  <a:p>
            <a:pPr lvl="1"/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the most perishable and durable items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6F0E0-59F3-8846-9DBE-EF981E6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2" y="1447800"/>
            <a:ext cx="3598431" cy="309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u="sng" dirty="0"/>
              <a:t>Products and Sales </a:t>
            </a:r>
            <a:br>
              <a:rPr lang="en-US" sz="5400" u="sng" dirty="0"/>
            </a:br>
            <a:r>
              <a:rPr lang="en-US" sz="5400" u="sng" dirty="0"/>
              <a:t>Combined</a:t>
            </a:r>
            <a:endParaRPr lang="en-US" sz="5400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8D92D-E3B1-5F42-9B0B-6342F2DFB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88" y="3411949"/>
            <a:ext cx="6533623" cy="2365452"/>
          </a:xfrm>
          <a:prstGeom prst="rect">
            <a:avLst/>
          </a:prstGeom>
          <a:effectLst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7C6769-AF55-F14E-81D6-2E16A5376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595" y="1649175"/>
            <a:ext cx="3386887" cy="1353610"/>
          </a:xfrm>
          <a:prstGeom prst="rect">
            <a:avLst/>
          </a:prstGeom>
          <a:effectLst/>
        </p:spPr>
      </p:pic>
      <p:sp>
        <p:nvSpPr>
          <p:cNvPr id="87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052FDF3-F932-6141-AC0A-34DDF63E31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946" y="1278936"/>
            <a:ext cx="3485214" cy="13536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23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D7E20-F10F-A84D-BD92-4126895615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" b="3111"/>
          <a:stretch/>
        </p:blipFill>
        <p:spPr>
          <a:xfrm>
            <a:off x="1" y="-5"/>
            <a:ext cx="12191695" cy="5020241"/>
          </a:xfrm>
          <a:custGeom>
            <a:avLst/>
            <a:gdLst>
              <a:gd name="connsiteX0" fmla="*/ 0 w 12191695"/>
              <a:gd name="connsiteY0" fmla="*/ 0 h 5020241"/>
              <a:gd name="connsiteX1" fmla="*/ 12191695 w 12191695"/>
              <a:gd name="connsiteY1" fmla="*/ 0 h 5020241"/>
              <a:gd name="connsiteX2" fmla="*/ 12191695 w 12191695"/>
              <a:gd name="connsiteY2" fmla="*/ 4057991 h 5020241"/>
              <a:gd name="connsiteX3" fmla="*/ 11914945 w 12191695"/>
              <a:gd name="connsiteY3" fmla="*/ 4110187 h 5020241"/>
              <a:gd name="connsiteX4" fmla="*/ 11639412 w 12191695"/>
              <a:gd name="connsiteY4" fmla="*/ 4159931 h 5020241"/>
              <a:gd name="connsiteX5" fmla="*/ 11362661 w 12191695"/>
              <a:gd name="connsiteY5" fmla="*/ 4208624 h 5020241"/>
              <a:gd name="connsiteX6" fmla="*/ 11084690 w 12191695"/>
              <a:gd name="connsiteY6" fmla="*/ 4250310 h 5020241"/>
              <a:gd name="connsiteX7" fmla="*/ 10807939 w 12191695"/>
              <a:gd name="connsiteY7" fmla="*/ 4292347 h 5020241"/>
              <a:gd name="connsiteX8" fmla="*/ 10529968 w 12191695"/>
              <a:gd name="connsiteY8" fmla="*/ 4331582 h 5020241"/>
              <a:gd name="connsiteX9" fmla="*/ 10255655 w 12191695"/>
              <a:gd name="connsiteY9" fmla="*/ 4365211 h 5020241"/>
              <a:gd name="connsiteX10" fmla="*/ 9977684 w 12191695"/>
              <a:gd name="connsiteY10" fmla="*/ 4397089 h 5020241"/>
              <a:gd name="connsiteX11" fmla="*/ 9700933 w 12191695"/>
              <a:gd name="connsiteY11" fmla="*/ 4426165 h 5020241"/>
              <a:gd name="connsiteX12" fmla="*/ 9429058 w 12191695"/>
              <a:gd name="connsiteY12" fmla="*/ 4451387 h 5020241"/>
              <a:gd name="connsiteX13" fmla="*/ 9153526 w 12191695"/>
              <a:gd name="connsiteY13" fmla="*/ 4476609 h 5020241"/>
              <a:gd name="connsiteX14" fmla="*/ 8881651 w 12191695"/>
              <a:gd name="connsiteY14" fmla="*/ 4497628 h 5020241"/>
              <a:gd name="connsiteX15" fmla="*/ 8609776 w 12191695"/>
              <a:gd name="connsiteY15" fmla="*/ 4514092 h 5020241"/>
              <a:gd name="connsiteX16" fmla="*/ 8339121 w 12191695"/>
              <a:gd name="connsiteY16" fmla="*/ 4531258 h 5020241"/>
              <a:gd name="connsiteX17" fmla="*/ 8070903 w 12191695"/>
              <a:gd name="connsiteY17" fmla="*/ 4545620 h 5020241"/>
              <a:gd name="connsiteX18" fmla="*/ 7805124 w 12191695"/>
              <a:gd name="connsiteY18" fmla="*/ 4555779 h 5020241"/>
              <a:gd name="connsiteX19" fmla="*/ 7539345 w 12191695"/>
              <a:gd name="connsiteY19" fmla="*/ 4564537 h 5020241"/>
              <a:gd name="connsiteX20" fmla="*/ 7276005 w 12191695"/>
              <a:gd name="connsiteY20" fmla="*/ 4572944 h 5020241"/>
              <a:gd name="connsiteX21" fmla="*/ 7016322 w 12191695"/>
              <a:gd name="connsiteY21" fmla="*/ 4576798 h 5020241"/>
              <a:gd name="connsiteX22" fmla="*/ 6756639 w 12191695"/>
              <a:gd name="connsiteY22" fmla="*/ 4581001 h 5020241"/>
              <a:gd name="connsiteX23" fmla="*/ 6500613 w 12191695"/>
              <a:gd name="connsiteY23" fmla="*/ 4583103 h 5020241"/>
              <a:gd name="connsiteX24" fmla="*/ 6247026 w 12191695"/>
              <a:gd name="connsiteY24" fmla="*/ 4581001 h 5020241"/>
              <a:gd name="connsiteX25" fmla="*/ 5995877 w 12191695"/>
              <a:gd name="connsiteY25" fmla="*/ 4581001 h 5020241"/>
              <a:gd name="connsiteX26" fmla="*/ 5747167 w 12191695"/>
              <a:gd name="connsiteY26" fmla="*/ 4576798 h 5020241"/>
              <a:gd name="connsiteX27" fmla="*/ 5503333 w 12191695"/>
              <a:gd name="connsiteY27" fmla="*/ 4570492 h 5020241"/>
              <a:gd name="connsiteX28" fmla="*/ 5261938 w 12191695"/>
              <a:gd name="connsiteY28" fmla="*/ 4564537 h 5020241"/>
              <a:gd name="connsiteX29" fmla="*/ 5025418 w 12191695"/>
              <a:gd name="connsiteY29" fmla="*/ 4557881 h 5020241"/>
              <a:gd name="connsiteX30" fmla="*/ 4790118 w 12191695"/>
              <a:gd name="connsiteY30" fmla="*/ 4547722 h 5020241"/>
              <a:gd name="connsiteX31" fmla="*/ 4558477 w 12191695"/>
              <a:gd name="connsiteY31" fmla="*/ 4536862 h 5020241"/>
              <a:gd name="connsiteX32" fmla="*/ 4331710 w 12191695"/>
              <a:gd name="connsiteY32" fmla="*/ 4527054 h 5020241"/>
              <a:gd name="connsiteX33" fmla="*/ 3889152 w 12191695"/>
              <a:gd name="connsiteY33" fmla="*/ 4499379 h 5020241"/>
              <a:gd name="connsiteX34" fmla="*/ 3464881 w 12191695"/>
              <a:gd name="connsiteY34" fmla="*/ 4469954 h 5020241"/>
              <a:gd name="connsiteX35" fmla="*/ 3057678 w 12191695"/>
              <a:gd name="connsiteY35" fmla="*/ 4439126 h 5020241"/>
              <a:gd name="connsiteX36" fmla="*/ 2672421 w 12191695"/>
              <a:gd name="connsiteY36" fmla="*/ 4405147 h 5020241"/>
              <a:gd name="connsiteX37" fmla="*/ 2304232 w 12191695"/>
              <a:gd name="connsiteY37" fmla="*/ 4369765 h 5020241"/>
              <a:gd name="connsiteX38" fmla="*/ 1962864 w 12191695"/>
              <a:gd name="connsiteY38" fmla="*/ 4331582 h 5020241"/>
              <a:gd name="connsiteX39" fmla="*/ 1642223 w 12191695"/>
              <a:gd name="connsiteY39" fmla="*/ 4294099 h 5020241"/>
              <a:gd name="connsiteX40" fmla="*/ 1347183 w 12191695"/>
              <a:gd name="connsiteY40" fmla="*/ 4256616 h 5020241"/>
              <a:gd name="connsiteX41" fmla="*/ 1076528 w 12191695"/>
              <a:gd name="connsiteY41" fmla="*/ 4221235 h 5020241"/>
              <a:gd name="connsiteX42" fmla="*/ 836351 w 12191695"/>
              <a:gd name="connsiteY42" fmla="*/ 4187605 h 5020241"/>
              <a:gd name="connsiteX43" fmla="*/ 619339 w 12191695"/>
              <a:gd name="connsiteY43" fmla="*/ 4155727 h 5020241"/>
              <a:gd name="connsiteX44" fmla="*/ 436464 w 12191695"/>
              <a:gd name="connsiteY44" fmla="*/ 4129104 h 5020241"/>
              <a:gd name="connsiteX45" fmla="*/ 282848 w 12191695"/>
              <a:gd name="connsiteY45" fmla="*/ 4103881 h 5020241"/>
              <a:gd name="connsiteX46" fmla="*/ 71932 w 12191695"/>
              <a:gd name="connsiteY46" fmla="*/ 4067800 h 5020241"/>
              <a:gd name="connsiteX47" fmla="*/ 1 w 12191695"/>
              <a:gd name="connsiteY47" fmla="*/ 4055539 h 5020241"/>
              <a:gd name="connsiteX48" fmla="*/ 1 w 12191695"/>
              <a:gd name="connsiteY48" fmla="*/ 5020241 h 5020241"/>
              <a:gd name="connsiteX49" fmla="*/ 0 w 12191695"/>
              <a:gd name="connsiteY49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Calculating Total Sales Per Product</a:t>
            </a:r>
          </a:p>
        </p:txBody>
      </p:sp>
    </p:spTree>
    <p:extLst>
      <p:ext uri="{BB962C8B-B14F-4D97-AF65-F5344CB8AC3E}">
        <p14:creationId xmlns:p14="http://schemas.microsoft.com/office/powerpoint/2010/main" val="378716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A13E-DA20-C449-B360-B6CE5412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Total Sales Per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C2AB-465F-E64A-91BD-79FF619E18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18" r="-1" b="9337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1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7D937-19AE-3546-8601-13001B7F5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58" y="1255315"/>
            <a:ext cx="9150807" cy="2676609"/>
          </a:xfrm>
          <a:prstGeom prst="rect">
            <a:avLst/>
          </a:prstGeom>
          <a:effectLst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A0C70-3702-A84F-948E-8A1E5955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Cleanup and Beautification</a:t>
            </a:r>
          </a:p>
        </p:txBody>
      </p:sp>
    </p:spTree>
    <p:extLst>
      <p:ext uri="{BB962C8B-B14F-4D97-AF65-F5344CB8AC3E}">
        <p14:creationId xmlns:p14="http://schemas.microsoft.com/office/powerpoint/2010/main" val="188209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FE76D-C525-C347-8B1D-5F876359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037" y="1962693"/>
            <a:ext cx="3744902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Price Vs Quantity – What does it say?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606AB-41A2-DE4A-BD6D-F1A3003BB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61" y="675861"/>
            <a:ext cx="6752476" cy="5618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70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D0FF0-B0FF-464C-925D-04AF7C30C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512" y="643467"/>
            <a:ext cx="6534976" cy="5571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1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1D39-4EDA-446F-B60E-93FA626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7249" cy="1233842"/>
          </a:xfrm>
        </p:spPr>
        <p:txBody>
          <a:bodyPr/>
          <a:lstStyle/>
          <a:p>
            <a:r>
              <a:rPr lang="en-US" dirty="0"/>
              <a:t>Which is most popular product and least priced product based on sales?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A105-EE72-47BF-A9D9-35439AD3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12" y="4257040"/>
            <a:ext cx="6496050" cy="214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64A6D-615D-49A3-A9B3-C99FD079C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" y="2076450"/>
            <a:ext cx="617220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0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0CA18A-4EA9-41D2-B682-0816C06EF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4827" y="2898181"/>
            <a:ext cx="5220682" cy="37505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497717-2493-4DB1-8CE9-2B2E4B9FEC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72520" y="2898181"/>
            <a:ext cx="5452687" cy="37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059-5A5F-417B-B161-FBEB7C6B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AEA6-7EAC-430B-9629-328BECD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52562"/>
            <a:ext cx="118110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  <p:pic>
        <p:nvPicPr>
          <p:cNvPr id="18" name="Content Placeholder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2A2593-A996-466D-A11E-04B973E88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61100" y="600580"/>
            <a:ext cx="5765800" cy="2719780"/>
          </a:xfrm>
        </p:spPr>
      </p:pic>
      <p:pic>
        <p:nvPicPr>
          <p:cNvPr id="22" name="Content Placeholder 21" descr="A close up of a device&#10;&#10;Description automatically generated">
            <a:extLst>
              <a:ext uri="{FF2B5EF4-FFF2-40B4-BE49-F238E27FC236}">
                <a16:creationId xmlns:a16="http://schemas.microsoft.com/office/drawing/2014/main" id="{314869FE-2AC5-495E-88FA-D7A820F71D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61100" y="3843580"/>
            <a:ext cx="5765800" cy="2719780"/>
          </a:xfr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998-F5B8-453D-817F-C60785F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92448" cy="1400530"/>
          </a:xfrm>
        </p:spPr>
        <p:txBody>
          <a:bodyPr/>
          <a:lstStyle/>
          <a:p>
            <a:r>
              <a:rPr lang="en-US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T- test to compare customers in California to customers in all cities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3E24ED-986A-4B7B-8E46-30FA1638B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0" y="2857658"/>
            <a:ext cx="10692449" cy="16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7" y="897125"/>
            <a:ext cx="9868721" cy="168565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  <a:t>Revenue per Transaction &amp; </a:t>
            </a:r>
            <a:b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</a:b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  <a:t>Employee Productivity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447637" y="2905743"/>
            <a:ext cx="9995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 the correlation between price and transaction volume per product sold.</a:t>
            </a:r>
          </a:p>
          <a:p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Two tables listing the Top and Bottom Products ranked by Revenue/Transaction.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bubble plot showing the distribution between price and transaction volume</a:t>
            </a:r>
          </a:p>
          <a:p>
            <a:pPr lvl="1"/>
            <a:r>
              <a:rPr lang="en-US" dirty="0"/>
              <a:t>   and it’s correlation to revenue per transaction.</a:t>
            </a:r>
          </a:p>
          <a:p>
            <a:pPr lvl="1"/>
            <a:endParaRPr lang="en-US" dirty="0"/>
          </a:p>
          <a:p>
            <a:r>
              <a:rPr lang="en-US" sz="2400" dirty="0"/>
              <a:t>Show productivity per employee by transaction. </a:t>
            </a:r>
          </a:p>
          <a:p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bar chart showing the total transactions per employee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bar chart showing the average transaction size per employee.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8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0E0-59F3-8846-9DBE-EF981E6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16" y="1200290"/>
            <a:ext cx="3401064" cy="1447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u="none" dirty="0"/>
              <a:t>Datasets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9BD9152-1104-6846-9C21-BB8C44BD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B17E92-6D81-5449-BCDC-F527637CB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817" y="3129280"/>
            <a:ext cx="3401063" cy="2895599"/>
          </a:xfrm>
        </p:spPr>
        <p:txBody>
          <a:bodyPr>
            <a:normAutofit/>
          </a:bodyPr>
          <a:lstStyle/>
          <a:p>
            <a:r>
              <a:rPr lang="en-US" sz="2000" dirty="0"/>
              <a:t>Sales Table</a:t>
            </a:r>
          </a:p>
          <a:p>
            <a:endParaRPr lang="en-US" sz="2000" dirty="0"/>
          </a:p>
          <a:p>
            <a:r>
              <a:rPr lang="en-US" sz="2000" dirty="0"/>
              <a:t>Product Table</a:t>
            </a:r>
          </a:p>
          <a:p>
            <a:endParaRPr lang="en-US" sz="2000" dirty="0"/>
          </a:p>
          <a:p>
            <a:r>
              <a:rPr lang="en-US" sz="2000" dirty="0"/>
              <a:t>Employee Table</a:t>
            </a:r>
          </a:p>
        </p:txBody>
      </p:sp>
      <p:pic>
        <p:nvPicPr>
          <p:cNvPr id="6" name="Picture 5" descr="table joins">
            <a:extLst>
              <a:ext uri="{FF2B5EF4-FFF2-40B4-BE49-F238E27FC236}">
                <a16:creationId xmlns:a16="http://schemas.microsoft.com/office/drawing/2014/main" id="{87B0A41F-4C8A-7745-B991-BBF77866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16" y="0"/>
            <a:ext cx="7563284" cy="24005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E430E-D3E3-384A-A0D2-8E6DD251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716" y="2400580"/>
            <a:ext cx="7563284" cy="14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786A0-FF77-8640-BAE1-5B47A7534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717" y="3866574"/>
            <a:ext cx="7563283" cy="29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Calculating Revenue per Transaction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100083-E10F-5C4B-AA37-B4191B3F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708"/>
            <a:ext cx="10074442" cy="52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A13E-DA20-C449-B360-B6CE5412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348" y="5253081"/>
            <a:ext cx="9184606" cy="1179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Top &amp; Bottom Products</a:t>
            </a:r>
            <a:r>
              <a:rPr lang="en-US" sz="6000" baseline="0" dirty="0"/>
              <a:t> based on Rev/Transaction</a:t>
            </a:r>
            <a:endParaRPr lang="en-US" sz="6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2D452-0665-0A4E-8806-A482A28C3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9504"/>
            <a:ext cx="10042018" cy="69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0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644AA-1EF2-4146-A151-96024E7FD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267200" cy="1901375"/>
          </a:xfrm>
        </p:spPr>
        <p:txBody>
          <a:bodyPr/>
          <a:lstStyle/>
          <a:p>
            <a:r>
              <a:rPr lang="en-US" dirty="0"/>
              <a:t>Steak &amp; Zucchini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EF99-3C35-0340-A7FB-FE1C8B95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05965"/>
            <a:ext cx="4267199" cy="4552034"/>
          </a:xfrm>
        </p:spPr>
        <p:txBody>
          <a:bodyPr/>
          <a:lstStyle/>
          <a:p>
            <a:r>
              <a:rPr lang="en-US" dirty="0"/>
              <a:t>I can buy steak for 2.5 cents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Zucchini costs me almost $10 !</a:t>
            </a:r>
          </a:p>
          <a:p>
            <a:endParaRPr lang="en-US" dirty="0"/>
          </a:p>
          <a:p>
            <a:r>
              <a:rPr lang="en-US" dirty="0"/>
              <a:t>Let’s go </a:t>
            </a:r>
            <a:r>
              <a:rPr lang="en-US" dirty="0" err="1"/>
              <a:t>shoppin</a:t>
            </a:r>
            <a:r>
              <a:rPr lang="en-US" dirty="0"/>
              <a:t>’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Something smells fishy here though…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B7A34-EA22-7C44-B407-C296C0D1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"/>
            <a:ext cx="792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7AC79-F4CB-E74A-A7D1-6C3B9784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55" y="1074821"/>
            <a:ext cx="8413045" cy="57831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FC5C623-50D3-4743-9383-91CEF299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7" y="260684"/>
            <a:ext cx="3561484" cy="1439779"/>
          </a:xfrm>
        </p:spPr>
        <p:txBody>
          <a:bodyPr/>
          <a:lstStyle/>
          <a:p>
            <a:r>
              <a:rPr lang="en-US" sz="2800" dirty="0"/>
              <a:t>Price &amp; Transactions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FA7713-60DD-8D4F-92C6-B4EC28C5D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2428" y="2117559"/>
            <a:ext cx="3417046" cy="3978442"/>
          </a:xfrm>
        </p:spPr>
        <p:txBody>
          <a:bodyPr>
            <a:normAutofit/>
          </a:bodyPr>
          <a:lstStyle/>
          <a:p>
            <a:r>
              <a:rPr lang="en-US" sz="2000" dirty="0"/>
              <a:t>People are buying the same quantities of products regardless of price?</a:t>
            </a:r>
          </a:p>
          <a:p>
            <a:endParaRPr lang="en-US" sz="2000" dirty="0"/>
          </a:p>
          <a:p>
            <a:r>
              <a:rPr lang="en-US" sz="2000" dirty="0"/>
              <a:t>The large majority of the revenue is coming from a subset of products.</a:t>
            </a:r>
          </a:p>
          <a:p>
            <a:endParaRPr lang="en-US" sz="2000" dirty="0"/>
          </a:p>
          <a:p>
            <a:r>
              <a:rPr lang="en-US" sz="2000" dirty="0"/>
              <a:t>Steak costs 2.5 cents!!! Something is up!</a:t>
            </a:r>
          </a:p>
        </p:txBody>
      </p:sp>
    </p:spTree>
    <p:extLst>
      <p:ext uri="{BB962C8B-B14F-4D97-AF65-F5344CB8AC3E}">
        <p14:creationId xmlns:p14="http://schemas.microsoft.com/office/powerpoint/2010/main" val="367818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find the grocery market an interesting study. We hope to derive the insights that will help to FORECAST THE SALES MARKET AND In order to do THAT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122D-827A-2045-A44B-D6388953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34A-C928-DD4A-9238-FC4B1547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24000"/>
            <a:ext cx="8946541" cy="45247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don’t we stop selling steak,</a:t>
            </a:r>
            <a:r>
              <a:rPr lang="en-US" sz="2400" baseline="0" dirty="0"/>
              <a:t> and start selling more zucchini?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If we DID…</a:t>
            </a:r>
          </a:p>
          <a:p>
            <a:r>
              <a:rPr lang="en-US" sz="2400" dirty="0"/>
              <a:t>Would total store profits drop?  Maybe because steak is a lost leader driving in all of the zucchini traffic...? </a:t>
            </a:r>
          </a:p>
          <a:p>
            <a:r>
              <a:rPr lang="en-US" sz="2400" dirty="0"/>
              <a:t>Does it cost more to sell zucchini and are the Cogs margins on zucchini weaker than steak? </a:t>
            </a:r>
          </a:p>
          <a:p>
            <a:r>
              <a:rPr lang="en-US" sz="2400" dirty="0"/>
              <a:t>Or… would profits increase due to improved labor efficiencies?  Let’s look at our Employees.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085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aseline="0" dirty="0">
                <a:solidFill>
                  <a:srgbClr val="EBEBEB"/>
                </a:solidFill>
              </a:rPr>
              <a:t>Transactions per Employee</a:t>
            </a:r>
            <a:r>
              <a:rPr lang="en-US" sz="4800" dirty="0">
                <a:solidFill>
                  <a:srgbClr val="EBEBEB"/>
                </a:solidFill>
              </a:rPr>
              <a:t> Calcs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EE8D5-23CA-B940-BB38-648A7891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8337"/>
            <a:ext cx="9881938" cy="52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7B30-B0FB-4041-9AE5-02203C0C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137"/>
            <a:ext cx="3554061" cy="1696452"/>
          </a:xfrm>
        </p:spPr>
        <p:txBody>
          <a:bodyPr/>
          <a:lstStyle/>
          <a:p>
            <a:r>
              <a:rPr lang="en-US" sz="2800" dirty="0"/>
              <a:t>Average Transaction Size per Employee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96154-4748-524A-96E1-49E26FCB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B2C929-8F33-7A45-BD57-4A458F0F9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711117"/>
            <a:ext cx="3554062" cy="4146884"/>
          </a:xfrm>
        </p:spPr>
        <p:txBody>
          <a:bodyPr/>
          <a:lstStyle/>
          <a:p>
            <a:r>
              <a:rPr lang="en-US" sz="2000" dirty="0"/>
              <a:t>The average transaction size is about the same for each Employee.</a:t>
            </a:r>
          </a:p>
          <a:p>
            <a:endParaRPr lang="en-US" sz="2000" dirty="0"/>
          </a:p>
          <a:p>
            <a:r>
              <a:rPr lang="en-US" sz="2000" dirty="0"/>
              <a:t>That means each employee sells the same number of products per transaction. 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3CE49-7B9D-E146-B119-4B35D4FD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2" y="0"/>
            <a:ext cx="863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7B30-B0FB-4041-9AE5-02203C0C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95" y="52137"/>
            <a:ext cx="3401064" cy="1447800"/>
          </a:xfrm>
        </p:spPr>
        <p:txBody>
          <a:bodyPr/>
          <a:lstStyle/>
          <a:p>
            <a:r>
              <a:rPr lang="en-US" sz="2800" dirty="0"/>
              <a:t>Total Transactions per Employee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A68F-9AF7-A849-BAD1-B6583368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1835-D18D-C245-8B3F-951F78659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595" y="1981200"/>
            <a:ext cx="3655323" cy="3264568"/>
          </a:xfrm>
        </p:spPr>
        <p:txBody>
          <a:bodyPr/>
          <a:lstStyle/>
          <a:p>
            <a:r>
              <a:rPr lang="en-US" sz="2000" dirty="0"/>
              <a:t>Each employee has been processing almost the exact same number of transactions.</a:t>
            </a:r>
          </a:p>
          <a:p>
            <a:endParaRPr lang="en-US" sz="2000" dirty="0"/>
          </a:p>
          <a:p>
            <a:r>
              <a:rPr lang="en-US" sz="2000" dirty="0"/>
              <a:t>That means each employee generates the same number of sales per average hour worked.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3CE49-7B9D-E146-B119-4B35D4FD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0"/>
            <a:ext cx="786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62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122D-827A-2045-A44B-D638895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9198"/>
          </a:xfrm>
        </p:spPr>
        <p:txBody>
          <a:bodyPr/>
          <a:lstStyle/>
          <a:p>
            <a:r>
              <a:rPr lang="en-US" sz="4400" dirty="0"/>
              <a:t>Cost of Labor is fixed?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34A-C928-DD4A-9238-FC4B1547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91916"/>
            <a:ext cx="9601655" cy="4556813"/>
          </a:xfrm>
        </p:spPr>
        <p:txBody>
          <a:bodyPr>
            <a:noAutofit/>
          </a:bodyPr>
          <a:lstStyle/>
          <a:p>
            <a:r>
              <a:rPr lang="en-US" sz="2400" baseline="0" dirty="0"/>
              <a:t>The employee and</a:t>
            </a:r>
            <a:r>
              <a:rPr lang="en-US" sz="2400" dirty="0"/>
              <a:t> </a:t>
            </a:r>
            <a:r>
              <a:rPr lang="en-US" sz="2400" baseline="0" dirty="0"/>
              <a:t>sales analysis shows that</a:t>
            </a:r>
            <a:r>
              <a:rPr lang="en-US" sz="2400" dirty="0"/>
              <a:t> the average labor cost associated with the acquisition of one sales transaction across an average of all products is relatively fixed. </a:t>
            </a:r>
            <a:endParaRPr lang="en-US" sz="2200" dirty="0"/>
          </a:p>
          <a:p>
            <a:r>
              <a:rPr lang="en-US" sz="2200" dirty="0"/>
              <a:t>Assuming that the COGs margin for each product sold is the same for each product, and there are no lost leaders why not sell just the top few products? </a:t>
            </a:r>
          </a:p>
          <a:p>
            <a:r>
              <a:rPr lang="en-US" sz="2200" dirty="0"/>
              <a:t>Maybe because it takes more time to process a Zucchini transaction vs. a Steak transaction because Zucchini’s take less time to process than steaks?  That analysis is for another time…</a:t>
            </a:r>
          </a:p>
          <a:p>
            <a:r>
              <a:rPr lang="en-US" sz="2200" dirty="0"/>
              <a:t>Or… would Profits increase because were are allocating our fixed labor costs towards selling products that generate substantially more revenue per transaction?</a:t>
            </a:r>
          </a:p>
        </p:txBody>
      </p:sp>
    </p:spTree>
    <p:extLst>
      <p:ext uri="{BB962C8B-B14F-4D97-AF65-F5344CB8AC3E}">
        <p14:creationId xmlns:p14="http://schemas.microsoft.com/office/powerpoint/2010/main" val="1513020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B4B0-91AF-2541-A2D6-BD1B6000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rid of Steak?!!!</a:t>
            </a:r>
            <a:br>
              <a:rPr lang="en-US" dirty="0"/>
            </a:br>
            <a:r>
              <a:rPr lang="en-US" sz="2800" dirty="0"/>
              <a:t>Something is fishy here.  Let’s look at the Data.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8B6B6-641A-DC42-9174-47C9E23A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47" y="1573619"/>
            <a:ext cx="2946866" cy="983843"/>
          </a:xfrm>
        </p:spPr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34749-9CB1-C047-ACA9-470B7FA5C66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>
                <a:solidFill>
                  <a:prstClr val="white"/>
                </a:solidFill>
              </a:rPr>
              <a:t>Shell Fish Category?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‘wasabi’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</a:t>
            </a:r>
            <a:r>
              <a:rPr lang="en-US" sz="2000" dirty="0" err="1">
                <a:solidFill>
                  <a:prstClr val="white"/>
                </a:solidFill>
              </a:rPr>
              <a:t>Kellogs</a:t>
            </a:r>
            <a:r>
              <a:rPr lang="en-US" sz="2000" dirty="0">
                <a:solidFill>
                  <a:prstClr val="white"/>
                </a:solidFill>
              </a:rPr>
              <a:t>’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‘Jerusalem artichokes’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1D703-5959-C046-A964-9E26BEB14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Sales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1AFD9-119D-2746-A16F-732D1C5B1C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738282"/>
          </a:xfrm>
        </p:spPr>
        <p:txBody>
          <a:bodyPr>
            <a:normAutofit/>
          </a:bodyPr>
          <a:lstStyle/>
          <a:p>
            <a:r>
              <a:rPr lang="en-US" sz="1900" dirty="0"/>
              <a:t>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Each product had almost the same number of transactions. Fake.</a:t>
            </a:r>
          </a:p>
          <a:p>
            <a:r>
              <a:rPr lang="en-US" sz="1900" dirty="0"/>
              <a:t>Employee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Each employee had almost the same number of transactions. Fake.</a:t>
            </a:r>
          </a:p>
          <a:p>
            <a:endParaRPr lang="en-US" sz="19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8C863-1CC4-B142-9C0F-9E13E96E1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Products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8B0181-E3C8-7949-ADB3-4B08E91E8DB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46794" cy="3738282"/>
          </a:xfrm>
        </p:spPr>
        <p:txBody>
          <a:bodyPr>
            <a:norm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>
                <a:solidFill>
                  <a:prstClr val="white"/>
                </a:solidFill>
              </a:rPr>
              <a:t>Price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Artificially generated? 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Each product has a different price.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Steak 2.5 cents!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Zucchini $10 bucks!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FAKE!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0EDADB-8044-B140-8407-8F6A8F5F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Content Placeholder 20" descr="A close up of food on a grill&#10;&#10;Description automatically generated">
            <a:extLst>
              <a:ext uri="{FF2B5EF4-FFF2-40B4-BE49-F238E27FC236}">
                <a16:creationId xmlns:a16="http://schemas.microsoft.com/office/drawing/2014/main" id="{2B8E030A-D14D-C74D-BB94-AC8050DC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5400" y="25078"/>
            <a:ext cx="4560231" cy="683292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D53236-0DCC-AB4E-B4E9-79F203909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29279"/>
            <a:ext cx="3401063" cy="28955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It looks like false advertising...</a:t>
            </a:r>
          </a:p>
          <a:p>
            <a:endParaRPr lang="en-US" sz="2000" dirty="0"/>
          </a:p>
          <a:p>
            <a:r>
              <a:rPr lang="en-US" sz="2000" dirty="0"/>
              <a:t>Measure twice, cut once.</a:t>
            </a:r>
          </a:p>
          <a:p>
            <a:endParaRPr lang="en-US" sz="2000" dirty="0"/>
          </a:p>
          <a:p>
            <a:r>
              <a:rPr lang="en-US" sz="2000" dirty="0"/>
              <a:t>Use common sense and spend more time reviewing data before digging in too deep with analysis.</a:t>
            </a:r>
          </a:p>
        </p:txBody>
      </p:sp>
    </p:spTree>
    <p:extLst>
      <p:ext uri="{BB962C8B-B14F-4D97-AF65-F5344CB8AC3E}">
        <p14:creationId xmlns:p14="http://schemas.microsoft.com/office/powerpoint/2010/main" val="16594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product pricing as it relates to sales transaction volume.</a:t>
            </a:r>
          </a:p>
          <a:p>
            <a:endParaRPr lang="en-US" dirty="0"/>
          </a:p>
          <a:p>
            <a:r>
              <a:rPr lang="en-US" dirty="0"/>
              <a:t>Analyze sales transaction productivity per employee.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913</Words>
  <Application>Microsoft Macintosh PowerPoint</Application>
  <PresentationFormat>Widescreen</PresentationFormat>
  <Paragraphs>176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Products and Sales  Combined</vt:lpstr>
      <vt:lpstr>Calculating Total Sales Per Product</vt:lpstr>
      <vt:lpstr>Total Sales Per Product</vt:lpstr>
      <vt:lpstr>Data Cleanup and Beautification</vt:lpstr>
      <vt:lpstr>Price Vs Quantity – What does it say?</vt:lpstr>
      <vt:lpstr>PowerPoint Presentation</vt:lpstr>
      <vt:lpstr>Which is most popular product and least priced product based on sales? </vt:lpstr>
      <vt:lpstr>Customers vs Cities  </vt:lpstr>
      <vt:lpstr>PowerPoint Presentation</vt:lpstr>
      <vt:lpstr>Number of customers per city distribution</vt:lpstr>
      <vt:lpstr>PowerPoint Presentation</vt:lpstr>
      <vt:lpstr>T- test to compare customers in California to customers in all cities</vt:lpstr>
      <vt:lpstr>Revenue per Transaction &amp;  Employee Productivity</vt:lpstr>
      <vt:lpstr>Datasets</vt:lpstr>
      <vt:lpstr>Calculating Revenue per Transaction</vt:lpstr>
      <vt:lpstr>Top &amp; Bottom Products based on Rev/Transaction</vt:lpstr>
      <vt:lpstr>Steak &amp; Zucchini</vt:lpstr>
      <vt:lpstr>Price &amp; Transactions</vt:lpstr>
      <vt:lpstr>What’s going on here?</vt:lpstr>
      <vt:lpstr>Transactions per Employee Calcs</vt:lpstr>
      <vt:lpstr>Average Transaction Size per Employee</vt:lpstr>
      <vt:lpstr>Total Transactions per Employee</vt:lpstr>
      <vt:lpstr>Cost of Labor is fixed?</vt:lpstr>
      <vt:lpstr>Get rid of Steak?!!! Something is fishy here.  Let’s look at the Data.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Chattopadhyaya, Gargi</dc:creator>
  <cp:lastModifiedBy>Dan Rooney</cp:lastModifiedBy>
  <cp:revision>28</cp:revision>
  <dcterms:created xsi:type="dcterms:W3CDTF">2019-06-04T23:25:28Z</dcterms:created>
  <dcterms:modified xsi:type="dcterms:W3CDTF">2019-06-06T00:28:53Z</dcterms:modified>
</cp:coreProperties>
</file>